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56" r:id="rId2"/>
    <p:sldId id="270" r:id="rId3"/>
    <p:sldId id="271" r:id="rId4"/>
    <p:sldId id="257" r:id="rId5"/>
    <p:sldId id="261" r:id="rId6"/>
    <p:sldId id="274" r:id="rId7"/>
    <p:sldId id="267" r:id="rId8"/>
    <p:sldId id="268" r:id="rId9"/>
    <p:sldId id="269" r:id="rId10"/>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83" tIns="46742" rIns="93483" bIns="46742"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3995217" y="0"/>
            <a:ext cx="3056414" cy="465455"/>
          </a:xfrm>
          <a:prstGeom prst="rect">
            <a:avLst/>
          </a:prstGeom>
        </p:spPr>
        <p:txBody>
          <a:bodyPr vert="horz" lIns="93483" tIns="46742" rIns="93483" bIns="46742" rtlCol="0"/>
          <a:lstStyle>
            <a:lvl1pPr algn="r">
              <a:defRPr sz="1200"/>
            </a:lvl1pPr>
          </a:lstStyle>
          <a:p>
            <a:r>
              <a:rPr lang="en-US" sz="1000">
                <a:latin typeface="Arial" panose="020B0604020202020204" pitchFamily="34" charset="0"/>
                <a:cs typeface="Arial" panose="020B0604020202020204" pitchFamily="34" charset="0"/>
              </a:rPr>
              <a:t>10/4/2020 am</a:t>
            </a:r>
          </a:p>
        </p:txBody>
      </p:sp>
      <p:sp>
        <p:nvSpPr>
          <p:cNvPr id="4" name="Footer Placeholder 3"/>
          <p:cNvSpPr>
            <a:spLocks noGrp="1"/>
          </p:cNvSpPr>
          <p:nvPr>
            <p:ph type="ftr" sz="quarter" idx="2"/>
          </p:nvPr>
        </p:nvSpPr>
        <p:spPr>
          <a:xfrm>
            <a:off x="0" y="8842030"/>
            <a:ext cx="3056414" cy="465455"/>
          </a:xfrm>
          <a:prstGeom prst="rect">
            <a:avLst/>
          </a:prstGeom>
        </p:spPr>
        <p:txBody>
          <a:bodyPr vert="horz" lIns="93483" tIns="46742" rIns="93483" bIns="46742"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83" tIns="46742" rIns="93483" bIns="46742" rtlCol="0" anchor="b"/>
          <a:lstStyle>
            <a:lvl1pPr algn="r">
              <a:defRPr sz="1200"/>
            </a:lvl1pPr>
          </a:lstStyle>
          <a:p>
            <a:fld id="{02BCDF72-31D9-41BA-AB4D-1F096C04DEF4}"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57053" cy="467362"/>
          </a:xfrm>
          <a:prstGeom prst="rect">
            <a:avLst/>
          </a:prstGeom>
        </p:spPr>
        <p:txBody>
          <a:bodyPr vert="horz" lIns="91740" tIns="45869" rIns="91740" bIns="45869" rtlCol="0"/>
          <a:lstStyle>
            <a:lvl1pPr algn="l">
              <a:defRPr sz="1200"/>
            </a:lvl1pPr>
          </a:lstStyle>
          <a:p>
            <a:endParaRPr lang="en-US"/>
          </a:p>
        </p:txBody>
      </p:sp>
      <p:sp>
        <p:nvSpPr>
          <p:cNvPr id="3" name="Date Placeholder 2"/>
          <p:cNvSpPr>
            <a:spLocks noGrp="1"/>
          </p:cNvSpPr>
          <p:nvPr>
            <p:ph type="dt" idx="1"/>
          </p:nvPr>
        </p:nvSpPr>
        <p:spPr>
          <a:xfrm>
            <a:off x="3994615" y="2"/>
            <a:ext cx="3057053" cy="467362"/>
          </a:xfrm>
          <a:prstGeom prst="rect">
            <a:avLst/>
          </a:prstGeom>
        </p:spPr>
        <p:txBody>
          <a:bodyPr vert="horz" lIns="91740" tIns="45869" rIns="91740" bIns="45869" rtlCol="0"/>
          <a:lstStyle>
            <a:lvl1pPr algn="r">
              <a:defRPr sz="1200"/>
            </a:lvl1pPr>
          </a:lstStyle>
          <a:p>
            <a:r>
              <a:rPr lang="en-US"/>
              <a:t>10/4/2020 am</a:t>
            </a:r>
          </a:p>
        </p:txBody>
      </p:sp>
      <p:sp>
        <p:nvSpPr>
          <p:cNvPr id="4" name="Slide Image Placeholder 3"/>
          <p:cNvSpPr>
            <a:spLocks noGrp="1" noRot="1" noChangeAspect="1"/>
          </p:cNvSpPr>
          <p:nvPr>
            <p:ph type="sldImg" idx="2"/>
          </p:nvPr>
        </p:nvSpPr>
        <p:spPr>
          <a:xfrm>
            <a:off x="1433513" y="1163638"/>
            <a:ext cx="4186237" cy="3141662"/>
          </a:xfrm>
          <a:prstGeom prst="rect">
            <a:avLst/>
          </a:prstGeom>
          <a:noFill/>
          <a:ln w="12700">
            <a:solidFill>
              <a:prstClr val="black"/>
            </a:solidFill>
          </a:ln>
        </p:spPr>
        <p:txBody>
          <a:bodyPr vert="horz" lIns="91740" tIns="45869" rIns="91740" bIns="45869" rtlCol="0" anchor="ctr"/>
          <a:lstStyle/>
          <a:p>
            <a:endParaRPr lang="en-US"/>
          </a:p>
        </p:txBody>
      </p:sp>
      <p:sp>
        <p:nvSpPr>
          <p:cNvPr id="5" name="Notes Placeholder 4"/>
          <p:cNvSpPr>
            <a:spLocks noGrp="1"/>
          </p:cNvSpPr>
          <p:nvPr>
            <p:ph type="body" sz="quarter" idx="3"/>
          </p:nvPr>
        </p:nvSpPr>
        <p:spPr>
          <a:xfrm>
            <a:off x="705966" y="4479687"/>
            <a:ext cx="5641333" cy="3665776"/>
          </a:xfrm>
          <a:prstGeom prst="rect">
            <a:avLst/>
          </a:prstGeom>
        </p:spPr>
        <p:txBody>
          <a:bodyPr vert="horz" lIns="91740" tIns="45869" rIns="91740" bIns="4586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1738"/>
            <a:ext cx="3057053" cy="467362"/>
          </a:xfrm>
          <a:prstGeom prst="rect">
            <a:avLst/>
          </a:prstGeom>
        </p:spPr>
        <p:txBody>
          <a:bodyPr vert="horz" lIns="91740" tIns="45869" rIns="91740" bIns="4586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3994615" y="8841738"/>
            <a:ext cx="3057053" cy="467362"/>
          </a:xfrm>
          <a:prstGeom prst="rect">
            <a:avLst/>
          </a:prstGeom>
        </p:spPr>
        <p:txBody>
          <a:bodyPr vert="horz" lIns="91740" tIns="45869" rIns="91740" bIns="45869" rtlCol="0" anchor="b"/>
          <a:lstStyle>
            <a:lvl1pPr algn="r">
              <a:defRPr sz="1200"/>
            </a:lvl1pPr>
          </a:lstStyle>
          <a:p>
            <a:fld id="{82499791-9B55-41EE-8A64-666FC8439B3A}" type="slidenum">
              <a:rPr lang="en-US" smtClean="0"/>
              <a:t>‹#›</a:t>
            </a:fld>
            <a:endParaRPr lang="en-US"/>
          </a:p>
        </p:txBody>
      </p:sp>
    </p:spTree>
    <p:extLst>
      <p:ext uri="{BB962C8B-B14F-4D97-AF65-F5344CB8AC3E}">
        <p14:creationId xmlns:p14="http://schemas.microsoft.com/office/powerpoint/2010/main" val="365483584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BDA95A1-C3B3-43D6-A088-3FC4FF7C1B33}" type="datetimeFigureOut">
              <a:rPr lang="en-US" smtClean="0"/>
              <a:pPr/>
              <a:t>10/4/2020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131DF4B-53AC-4D41-896B-DB72B8593E44}"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BDA95A1-C3B3-43D6-A088-3FC4FF7C1B33}" type="datetimeFigureOut">
              <a:rPr lang="en-US" smtClean="0"/>
              <a:pPr/>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1DF4B-53AC-4D41-896B-DB72B8593E44}"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BDA95A1-C3B3-43D6-A088-3FC4FF7C1B33}" type="datetimeFigureOut">
              <a:rPr lang="en-US" smtClean="0"/>
              <a:pPr/>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1DF4B-53AC-4D41-896B-DB72B8593E44}"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BDA95A1-C3B3-43D6-A088-3FC4FF7C1B33}" type="datetimeFigureOut">
              <a:rPr lang="en-US" smtClean="0"/>
              <a:pPr/>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1DF4B-53AC-4D41-896B-DB72B8593E44}"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BDA95A1-C3B3-43D6-A088-3FC4FF7C1B33}" type="datetimeFigureOut">
              <a:rPr lang="en-US" smtClean="0"/>
              <a:pPr/>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1DF4B-53AC-4D41-896B-DB72B8593E4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BDA95A1-C3B3-43D6-A088-3FC4FF7C1B33}" type="datetimeFigureOut">
              <a:rPr lang="en-US" smtClean="0"/>
              <a:pPr/>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1DF4B-53AC-4D41-896B-DB72B8593E44}"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BDA95A1-C3B3-43D6-A088-3FC4FF7C1B33}" type="datetimeFigureOut">
              <a:rPr lang="en-US" smtClean="0"/>
              <a:pPr/>
              <a:t>10/4/2020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31DF4B-53AC-4D41-896B-DB72B8593E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BDA95A1-C3B3-43D6-A088-3FC4FF7C1B33}" type="datetimeFigureOut">
              <a:rPr lang="en-US" smtClean="0"/>
              <a:pPr/>
              <a:t>10/4/2020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31DF4B-53AC-4D41-896B-DB72B8593E44}"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A95A1-C3B3-43D6-A088-3FC4FF7C1B33}" type="datetimeFigureOut">
              <a:rPr lang="en-US" smtClean="0"/>
              <a:pPr/>
              <a:t>10/4/2020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31DF4B-53AC-4D41-896B-DB72B8593E44}"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BDA95A1-C3B3-43D6-A088-3FC4FF7C1B33}" type="datetimeFigureOut">
              <a:rPr lang="en-US" smtClean="0"/>
              <a:pPr/>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1DF4B-53AC-4D41-896B-DB72B8593E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BDA95A1-C3B3-43D6-A088-3FC4FF7C1B33}" type="datetimeFigureOut">
              <a:rPr lang="en-US" smtClean="0"/>
              <a:pPr/>
              <a:t>10/4/2020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131DF4B-53AC-4D41-896B-DB72B8593E4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DA95A1-C3B3-43D6-A088-3FC4FF7C1B33}" type="datetimeFigureOut">
              <a:rPr lang="en-US" smtClean="0"/>
              <a:pPr/>
              <a:t>10/4/2020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131DF4B-53AC-4D41-896B-DB72B8593E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thruBlk="1"/>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21803"/>
            <a:ext cx="7772400" cy="830997"/>
          </a:xfrm>
          <a:noFill/>
        </p:spPr>
        <p:txBody>
          <a:bodyPr>
            <a:spAutoFit/>
          </a:bodyPr>
          <a:lstStyle/>
          <a:p>
            <a:r>
              <a:rPr lang="en-US" dirty="0">
                <a:solidFill>
                  <a:schemeClr val="tx1"/>
                </a:solidFill>
              </a:rPr>
              <a:t>The World Is Broken</a:t>
            </a:r>
          </a:p>
        </p:txBody>
      </p:sp>
      <p:sp>
        <p:nvSpPr>
          <p:cNvPr id="3" name="Subtitle 2"/>
          <p:cNvSpPr>
            <a:spLocks noGrp="1"/>
          </p:cNvSpPr>
          <p:nvPr>
            <p:ph type="subTitle" idx="1"/>
          </p:nvPr>
        </p:nvSpPr>
        <p:spPr>
          <a:xfrm>
            <a:off x="114300" y="3657600"/>
            <a:ext cx="8915400" cy="646331"/>
          </a:xfrm>
        </p:spPr>
        <p:txBody>
          <a:bodyPr>
            <a:spAutoFit/>
          </a:bodyPr>
          <a:lstStyle/>
          <a:p>
            <a:pPr algn="ctr"/>
            <a:r>
              <a:rPr lang="en-US" sz="3600" dirty="0">
                <a:solidFill>
                  <a:schemeClr val="tx1"/>
                </a:solidFill>
              </a:rPr>
              <a:t>Wisdom from Proverbs and Ecclesiastes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326900-3786-4070-9F6B-DED735A34005}"/>
              </a:ext>
            </a:extLst>
          </p:cNvPr>
          <p:cNvSpPr>
            <a:spLocks noGrp="1"/>
          </p:cNvSpPr>
          <p:nvPr>
            <p:ph idx="1"/>
          </p:nvPr>
        </p:nvSpPr>
        <p:spPr>
          <a:xfrm>
            <a:off x="457200" y="1219200"/>
            <a:ext cx="8229600" cy="5509200"/>
          </a:xfrm>
          <a:solidFill>
            <a:schemeClr val="bg1"/>
          </a:solidFill>
          <a:ln>
            <a:solidFill>
              <a:schemeClr val="bg1">
                <a:alpha val="0"/>
              </a:schemeClr>
            </a:solidFill>
          </a:ln>
        </p:spPr>
        <p:txBody>
          <a:bodyPr>
            <a:spAutoFit/>
          </a:bodyPr>
          <a:lstStyle/>
          <a:p>
            <a:pPr>
              <a:spcBef>
                <a:spcPts val="0"/>
              </a:spcBef>
              <a:buClr>
                <a:schemeClr val="tx1"/>
              </a:buClr>
              <a:buSzPct val="100000"/>
            </a:pPr>
            <a:r>
              <a:rPr lang="en-US" sz="2200" dirty="0"/>
              <a:t>Ecclesiastes 5:15-16, </a:t>
            </a:r>
            <a:r>
              <a:rPr lang="en-US" sz="2200" i="1" dirty="0"/>
              <a:t>“As he came forth from his mother's womb, naked shall he go again as he came, and shall take nothing for his labor, which he may carry away in his hand. And this also is a grievous evil, that in all points as he came, so shall he go: and what profit hath he that he laboreth for the wind?”</a:t>
            </a:r>
          </a:p>
          <a:p>
            <a:pPr>
              <a:spcBef>
                <a:spcPts val="0"/>
              </a:spcBef>
              <a:buClr>
                <a:schemeClr val="tx1"/>
              </a:buClr>
              <a:buSzPct val="100000"/>
            </a:pPr>
            <a:r>
              <a:rPr lang="en-US" sz="2200" dirty="0"/>
              <a:t>Ecclesiastes 6:1, </a:t>
            </a:r>
            <a:r>
              <a:rPr lang="en-US" sz="2200" i="1" dirty="0"/>
              <a:t>“There is an evil which I have seen under the sun, and it is heavy upon men”</a:t>
            </a:r>
          </a:p>
          <a:p>
            <a:pPr>
              <a:spcBef>
                <a:spcPts val="0"/>
              </a:spcBef>
              <a:buClr>
                <a:schemeClr val="tx1"/>
              </a:buClr>
              <a:buSzPct val="100000"/>
            </a:pPr>
            <a:r>
              <a:rPr lang="en-US" sz="2200" dirty="0"/>
              <a:t>Ecclesiastes 7:20, </a:t>
            </a:r>
            <a:r>
              <a:rPr lang="en-US" sz="2200" i="1" dirty="0"/>
              <a:t>“Surely there is not a righteous man upon earth, that doeth good, and sinneth not.”</a:t>
            </a:r>
            <a:r>
              <a:rPr lang="en-US" sz="2200" dirty="0"/>
              <a:t> (cf. Romans 3:9-18, 23)</a:t>
            </a:r>
          </a:p>
          <a:p>
            <a:pPr>
              <a:spcBef>
                <a:spcPts val="0"/>
              </a:spcBef>
              <a:buClr>
                <a:schemeClr val="tx1"/>
              </a:buClr>
              <a:buSzPct val="100000"/>
            </a:pPr>
            <a:r>
              <a:rPr lang="en-US" sz="2200" dirty="0"/>
              <a:t>Ecclesiastes 7:14, </a:t>
            </a:r>
            <a:r>
              <a:rPr lang="en-US" sz="2200" i="1" dirty="0"/>
              <a:t>“In the day of prosperity be joyful, and in the day of adversity consider; yea, God hath made the one side by side with the other, to the end that man should not find out anything (that shall be) after him.”</a:t>
            </a:r>
          </a:p>
        </p:txBody>
      </p:sp>
      <p:sp>
        <p:nvSpPr>
          <p:cNvPr id="3" name="Title 2">
            <a:extLst>
              <a:ext uri="{FF2B5EF4-FFF2-40B4-BE49-F238E27FC236}">
                <a16:creationId xmlns:a16="http://schemas.microsoft.com/office/drawing/2014/main" id="{E225D7C1-F440-41A1-AFC1-34F11A2AA02F}"/>
              </a:ext>
            </a:extLst>
          </p:cNvPr>
          <p:cNvSpPr>
            <a:spLocks noGrp="1"/>
          </p:cNvSpPr>
          <p:nvPr>
            <p:ph type="title"/>
          </p:nvPr>
        </p:nvSpPr>
        <p:spPr>
          <a:xfrm>
            <a:off x="457200" y="484500"/>
            <a:ext cx="8229600" cy="723275"/>
          </a:xfrm>
        </p:spPr>
        <p:txBody>
          <a:bodyPr>
            <a:spAutoFit/>
          </a:bodyPr>
          <a:lstStyle/>
          <a:p>
            <a:r>
              <a:rPr lang="en-US" dirty="0">
                <a:solidFill>
                  <a:schemeClr val="tx1"/>
                </a:solidFill>
              </a:rPr>
              <a:t>Sin Has Reached Us All</a:t>
            </a:r>
          </a:p>
        </p:txBody>
      </p:sp>
    </p:spTree>
    <p:extLst>
      <p:ext uri="{BB962C8B-B14F-4D97-AF65-F5344CB8AC3E}">
        <p14:creationId xmlns:p14="http://schemas.microsoft.com/office/powerpoint/2010/main" val="24718794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7"/>
            <a:ext cx="8229600" cy="3570208"/>
          </a:xfrm>
        </p:spPr>
        <p:txBody>
          <a:bodyPr>
            <a:spAutoFit/>
          </a:bodyPr>
          <a:lstStyle/>
          <a:p>
            <a:pPr>
              <a:buClr>
                <a:schemeClr val="tx1"/>
              </a:buClr>
              <a:buSzPct val="100000"/>
            </a:pPr>
            <a:r>
              <a:rPr lang="en-US" dirty="0"/>
              <a:t>Bad things happen to good people. Ecclesiastes 8:12-14; cf. Job 25:4-6</a:t>
            </a:r>
          </a:p>
          <a:p>
            <a:pPr>
              <a:buClr>
                <a:schemeClr val="tx1"/>
              </a:buClr>
              <a:buSzPct val="100000"/>
            </a:pPr>
            <a:r>
              <a:rPr lang="en-US" dirty="0"/>
              <a:t>Folly often exists in high places.</a:t>
            </a:r>
            <a:br>
              <a:rPr lang="en-US" dirty="0"/>
            </a:br>
            <a:r>
              <a:rPr lang="en-US" dirty="0"/>
              <a:t>Ecclesiastes 10:5-7</a:t>
            </a:r>
          </a:p>
          <a:p>
            <a:pPr>
              <a:buClr>
                <a:schemeClr val="tx1"/>
              </a:buClr>
              <a:buSzPct val="100000"/>
            </a:pPr>
            <a:r>
              <a:rPr lang="en-US" dirty="0"/>
              <a:t>Oppressive acts are committed, and the innocent have no recourse. Ecclesiastes 4:1</a:t>
            </a:r>
          </a:p>
          <a:p>
            <a:pPr>
              <a:buClr>
                <a:schemeClr val="tx1"/>
              </a:buClr>
              <a:buSzPct val="100000"/>
            </a:pPr>
            <a:r>
              <a:rPr lang="en-US" dirty="0"/>
              <a:t>Justice takes too long, so long in fact that it encourages evil. Ecclesiastes 8:11</a:t>
            </a:r>
          </a:p>
        </p:txBody>
      </p:sp>
      <p:sp>
        <p:nvSpPr>
          <p:cNvPr id="2" name="Title 1"/>
          <p:cNvSpPr>
            <a:spLocks noGrp="1"/>
          </p:cNvSpPr>
          <p:nvPr>
            <p:ph type="title"/>
          </p:nvPr>
        </p:nvSpPr>
        <p:spPr>
          <a:xfrm>
            <a:off x="457200" y="484500"/>
            <a:ext cx="8229600" cy="723275"/>
          </a:xfrm>
          <a:noFill/>
        </p:spPr>
        <p:txBody>
          <a:bodyPr>
            <a:spAutoFit/>
          </a:bodyPr>
          <a:lstStyle/>
          <a:p>
            <a:r>
              <a:rPr lang="en-US" dirty="0"/>
              <a:t>The World Is Broken</a:t>
            </a:r>
          </a:p>
        </p:txBody>
      </p:sp>
    </p:spTree>
    <p:extLst>
      <p:ext uri="{BB962C8B-B14F-4D97-AF65-F5344CB8AC3E}">
        <p14:creationId xmlns:p14="http://schemas.microsoft.com/office/powerpoint/2010/main" val="2548842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654" y="1646237"/>
            <a:ext cx="8534400" cy="4867999"/>
          </a:xfrm>
          <a:solidFill>
            <a:schemeClr val="bg1"/>
          </a:solidFill>
          <a:ln>
            <a:solidFill>
              <a:schemeClr val="bg1">
                <a:alpha val="0"/>
              </a:schemeClr>
            </a:solidFill>
          </a:ln>
        </p:spPr>
        <p:txBody>
          <a:bodyPr>
            <a:spAutoFit/>
          </a:bodyPr>
          <a:lstStyle/>
          <a:p>
            <a:pPr>
              <a:buClr>
                <a:schemeClr val="tx1"/>
              </a:buClr>
              <a:buSzPct val="100000"/>
            </a:pPr>
            <a:r>
              <a:rPr lang="en-US" dirty="0"/>
              <a:t>No satisfaction in just living.</a:t>
            </a:r>
            <a:br>
              <a:rPr lang="en-US" dirty="0"/>
            </a:br>
            <a:r>
              <a:rPr lang="en-US" dirty="0"/>
              <a:t>Ecclesiastes 1:2-11</a:t>
            </a:r>
          </a:p>
          <a:p>
            <a:pPr>
              <a:buClr>
                <a:schemeClr val="tx1"/>
              </a:buClr>
              <a:buSzPct val="100000"/>
            </a:pPr>
            <a:r>
              <a:rPr lang="en-US" dirty="0"/>
              <a:t>No satisfaction in knowledge.</a:t>
            </a:r>
            <a:br>
              <a:rPr lang="en-US" dirty="0"/>
            </a:br>
            <a:r>
              <a:rPr lang="en-US" dirty="0"/>
              <a:t>Ecclesiastes 1:12-18; cf. 1 Corinthians 1:18ff; Romans 1:20; Acts 17:19-21</a:t>
            </a:r>
          </a:p>
          <a:p>
            <a:pPr>
              <a:buClr>
                <a:schemeClr val="tx1"/>
              </a:buClr>
              <a:buSzPct val="100000"/>
            </a:pPr>
            <a:r>
              <a:rPr lang="en-US" dirty="0"/>
              <a:t>No satisfaction in wisdom. Ecclesiastes 2:14-16</a:t>
            </a:r>
          </a:p>
          <a:p>
            <a:pPr>
              <a:buClr>
                <a:schemeClr val="tx1"/>
              </a:buClr>
              <a:buSzPct val="100000"/>
            </a:pPr>
            <a:r>
              <a:rPr lang="en-US" dirty="0"/>
              <a:t>No satisfaction found in pleasure.</a:t>
            </a:r>
            <a:br>
              <a:rPr lang="en-US" dirty="0"/>
            </a:br>
            <a:r>
              <a:rPr lang="en-US" dirty="0"/>
              <a:t>Ecclesiastes 2:1-11; cf. Luke 8:14</a:t>
            </a:r>
          </a:p>
          <a:p>
            <a:pPr>
              <a:buClr>
                <a:schemeClr val="tx1"/>
              </a:buClr>
              <a:buSzPct val="100000"/>
            </a:pPr>
            <a:r>
              <a:rPr lang="en-US" dirty="0"/>
              <a:t>No satisfaction found in culture or wealth. </a:t>
            </a:r>
            <a:br>
              <a:rPr lang="en-US" dirty="0"/>
            </a:br>
            <a:r>
              <a:rPr lang="en-US" dirty="0"/>
              <a:t>1 Kings 10:27; cf. verse 21; Ecclesiastes 5:10, 19; 6:1-2; cf. 1 Kings 8:62</a:t>
            </a:r>
          </a:p>
        </p:txBody>
      </p:sp>
      <p:sp>
        <p:nvSpPr>
          <p:cNvPr id="2" name="Title 1"/>
          <p:cNvSpPr>
            <a:spLocks noGrp="1"/>
          </p:cNvSpPr>
          <p:nvPr>
            <p:ph type="title"/>
          </p:nvPr>
        </p:nvSpPr>
        <p:spPr>
          <a:xfrm>
            <a:off x="133546" y="484501"/>
            <a:ext cx="8915400" cy="723275"/>
          </a:xfrm>
          <a:noFill/>
        </p:spPr>
        <p:txBody>
          <a:bodyPr wrap="square">
            <a:spAutoFit/>
          </a:bodyPr>
          <a:lstStyle/>
          <a:p>
            <a:r>
              <a:rPr lang="en-US" dirty="0">
                <a:solidFill>
                  <a:schemeClr val="tx1"/>
                </a:solidFill>
              </a:rPr>
              <a:t>What Will </a:t>
            </a:r>
            <a:r>
              <a:rPr lang="en-US" u="sng" dirty="0">
                <a:solidFill>
                  <a:schemeClr val="tx1"/>
                </a:solidFill>
              </a:rPr>
              <a:t>NOT</a:t>
            </a:r>
            <a:r>
              <a:rPr lang="en-US" dirty="0">
                <a:solidFill>
                  <a:schemeClr val="tx1"/>
                </a:solidFill>
              </a:rPr>
              <a:t> Provide Satisfaction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534400" cy="3518912"/>
          </a:xfrm>
        </p:spPr>
        <p:txBody>
          <a:bodyPr>
            <a:spAutoFit/>
          </a:bodyPr>
          <a:lstStyle/>
          <a:p>
            <a:pPr>
              <a:buClr>
                <a:schemeClr val="tx1"/>
              </a:buClr>
              <a:buSzPct val="100000"/>
            </a:pPr>
            <a:r>
              <a:rPr lang="en-US" dirty="0"/>
              <a:t>Good friends and good food.</a:t>
            </a:r>
            <a:br>
              <a:rPr lang="en-US" dirty="0"/>
            </a:br>
            <a:r>
              <a:rPr lang="en-US" dirty="0"/>
              <a:t>cf. Ecclesiastes 2:24-26; 9:7-8; Proverbs 13:25; Proverbs 20:13; Psalms 37:25</a:t>
            </a:r>
          </a:p>
          <a:p>
            <a:pPr>
              <a:buClr>
                <a:schemeClr val="tx1"/>
              </a:buClr>
              <a:buSzPct val="100000"/>
            </a:pPr>
            <a:r>
              <a:rPr lang="en-US" dirty="0"/>
              <a:t>Kind words. Proverbs 10:19-20; 12:13-14; 13:3; 15:1; 18:21; 21:23; 25:11; 29:20; 31:26</a:t>
            </a:r>
          </a:p>
          <a:p>
            <a:pPr>
              <a:buClr>
                <a:schemeClr val="tx1"/>
              </a:buClr>
              <a:buSzPct val="100000"/>
            </a:pPr>
            <a:r>
              <a:rPr lang="en-US" dirty="0"/>
              <a:t>A good wife/ husband. Ecclesiastes 9:9; Proverbs 5:15-19; Hebrews 13:4; Proverbs 31; Proverbs 12:4; 21:9; cf. Matthew 19:9</a:t>
            </a:r>
          </a:p>
        </p:txBody>
      </p:sp>
      <p:sp>
        <p:nvSpPr>
          <p:cNvPr id="2" name="Title 1"/>
          <p:cNvSpPr>
            <a:spLocks noGrp="1"/>
          </p:cNvSpPr>
          <p:nvPr>
            <p:ph type="title"/>
          </p:nvPr>
        </p:nvSpPr>
        <p:spPr>
          <a:xfrm>
            <a:off x="76200" y="381000"/>
            <a:ext cx="8991600" cy="677108"/>
          </a:xfrm>
          <a:noFill/>
        </p:spPr>
        <p:txBody>
          <a:bodyPr wrap="square">
            <a:spAutoFit/>
          </a:bodyPr>
          <a:lstStyle/>
          <a:p>
            <a:r>
              <a:rPr lang="en-US" sz="3800" dirty="0">
                <a:solidFill>
                  <a:schemeClr val="tx1"/>
                </a:solidFill>
              </a:rPr>
              <a:t>Things That </a:t>
            </a:r>
            <a:r>
              <a:rPr lang="en-US" sz="3800" u="sng" dirty="0">
                <a:solidFill>
                  <a:schemeClr val="tx1"/>
                </a:solidFill>
              </a:rPr>
              <a:t>WILL</a:t>
            </a:r>
            <a:r>
              <a:rPr lang="en-US" sz="3800" dirty="0">
                <a:solidFill>
                  <a:schemeClr val="tx1"/>
                </a:solidFill>
              </a:rPr>
              <a:t> Provide Satisfaction</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1437"/>
            <a:ext cx="8229600" cy="3849772"/>
          </a:xfrm>
        </p:spPr>
        <p:txBody>
          <a:bodyPr>
            <a:spAutoFit/>
          </a:bodyPr>
          <a:lstStyle/>
          <a:p>
            <a:pPr>
              <a:buClr>
                <a:schemeClr val="tx1"/>
              </a:buClr>
              <a:buSzPct val="100000"/>
            </a:pPr>
            <a:r>
              <a:rPr lang="en-US" dirty="0"/>
              <a:t>Live in the present. Ecclesiastes 7:8-9;</a:t>
            </a:r>
            <a:br>
              <a:rPr lang="en-US" dirty="0"/>
            </a:br>
            <a:r>
              <a:rPr lang="en-US" dirty="0"/>
              <a:t>James 4:13-14; Ephesians 5:16</a:t>
            </a:r>
          </a:p>
          <a:p>
            <a:pPr>
              <a:buClr>
                <a:schemeClr val="tx1"/>
              </a:buClr>
              <a:buSzPct val="100000"/>
            </a:pPr>
            <a:r>
              <a:rPr lang="en-US" dirty="0"/>
              <a:t>Doing a good job. Ecclesiastes 5:12; 9:10; Colossians 3:23</a:t>
            </a:r>
          </a:p>
          <a:p>
            <a:pPr lvl="1">
              <a:buClr>
                <a:schemeClr val="tx1"/>
              </a:buClr>
            </a:pPr>
            <a:r>
              <a:rPr lang="en-US" dirty="0"/>
              <a:t>NOTE: Find another line of work or learn to enjoy the work you do.</a:t>
            </a:r>
          </a:p>
          <a:p>
            <a:pPr>
              <a:buClr>
                <a:schemeClr val="tx1"/>
              </a:buClr>
              <a:buSzPct val="100000"/>
            </a:pPr>
            <a:r>
              <a:rPr lang="en-US" dirty="0"/>
              <a:t>Accept without complaint that “life is not always fair.” Ecclesiastes 9:11-12; 3:11; 11:8; </a:t>
            </a:r>
            <a:br>
              <a:rPr lang="en-US" dirty="0"/>
            </a:br>
            <a:r>
              <a:rPr lang="en-US" dirty="0"/>
              <a:t>Psalms 33:16ff; Philippians 4:13</a:t>
            </a:r>
          </a:p>
        </p:txBody>
      </p:sp>
      <p:sp>
        <p:nvSpPr>
          <p:cNvPr id="6" name="Title 1">
            <a:extLst>
              <a:ext uri="{FF2B5EF4-FFF2-40B4-BE49-F238E27FC236}">
                <a16:creationId xmlns:a16="http://schemas.microsoft.com/office/drawing/2014/main" id="{78862B82-B0FD-49A7-8169-F9A495EDC72F}"/>
              </a:ext>
            </a:extLst>
          </p:cNvPr>
          <p:cNvSpPr>
            <a:spLocks noGrp="1"/>
          </p:cNvSpPr>
          <p:nvPr>
            <p:ph type="title"/>
          </p:nvPr>
        </p:nvSpPr>
        <p:spPr>
          <a:xfrm>
            <a:off x="76200" y="381000"/>
            <a:ext cx="8991600" cy="677108"/>
          </a:xfrm>
          <a:noFill/>
        </p:spPr>
        <p:txBody>
          <a:bodyPr wrap="square">
            <a:spAutoFit/>
          </a:bodyPr>
          <a:lstStyle/>
          <a:p>
            <a:r>
              <a:rPr lang="en-US" sz="3800" dirty="0">
                <a:solidFill>
                  <a:schemeClr val="tx1"/>
                </a:solidFill>
              </a:rPr>
              <a:t>Things That </a:t>
            </a:r>
            <a:r>
              <a:rPr lang="en-US" sz="3800" u="sng" dirty="0">
                <a:solidFill>
                  <a:schemeClr val="tx1"/>
                </a:solidFill>
              </a:rPr>
              <a:t>WILL</a:t>
            </a:r>
            <a:r>
              <a:rPr lang="en-US" sz="3800" dirty="0">
                <a:solidFill>
                  <a:schemeClr val="tx1"/>
                </a:solidFill>
              </a:rPr>
              <a:t> Provide Satisfaction</a:t>
            </a:r>
          </a:p>
        </p:txBody>
      </p:sp>
    </p:spTree>
    <p:extLst>
      <p:ext uri="{BB962C8B-B14F-4D97-AF65-F5344CB8AC3E}">
        <p14:creationId xmlns:p14="http://schemas.microsoft.com/office/powerpoint/2010/main" val="16486964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3570208"/>
          </a:xfrm>
        </p:spPr>
        <p:txBody>
          <a:bodyPr>
            <a:spAutoFit/>
          </a:bodyPr>
          <a:lstStyle/>
          <a:p>
            <a:pPr>
              <a:buNone/>
            </a:pPr>
            <a:r>
              <a:rPr lang="en-US" b="1" dirty="0"/>
              <a:t>John 10:10, </a:t>
            </a:r>
            <a:r>
              <a:rPr lang="en-US" i="1" dirty="0"/>
              <a:t>“</a:t>
            </a:r>
            <a:r>
              <a:rPr lang="en-US" b="1" i="1" dirty="0"/>
              <a:t>I came that they may have life, and may have (it) abundantly</a:t>
            </a:r>
            <a:r>
              <a:rPr lang="en-US" i="1" dirty="0"/>
              <a:t>.”</a:t>
            </a:r>
          </a:p>
          <a:p>
            <a:pPr>
              <a:buClr>
                <a:schemeClr val="tx1"/>
              </a:buClr>
              <a:buSzPct val="100000"/>
            </a:pPr>
            <a:r>
              <a:rPr lang="en-US" dirty="0"/>
              <a:t>No real substance to life here.</a:t>
            </a:r>
            <a:br>
              <a:rPr lang="en-US" dirty="0"/>
            </a:br>
            <a:r>
              <a:rPr lang="en-US" dirty="0"/>
              <a:t>Ecclesiastes 12:13-14</a:t>
            </a:r>
          </a:p>
          <a:p>
            <a:pPr>
              <a:buClr>
                <a:schemeClr val="tx1"/>
              </a:buClr>
              <a:buSzPct val="100000"/>
            </a:pPr>
            <a:r>
              <a:rPr lang="en-US" dirty="0"/>
              <a:t>Abundant life is eternal life </a:t>
            </a:r>
            <a:r>
              <a:rPr lang="en-US" i="1" dirty="0"/>
              <a:t>“in Christ.” </a:t>
            </a:r>
            <a:br>
              <a:rPr lang="en-US" dirty="0"/>
            </a:br>
            <a:r>
              <a:rPr lang="en-US" dirty="0"/>
              <a:t>1 John 5:11-12</a:t>
            </a:r>
          </a:p>
          <a:p>
            <a:pPr>
              <a:buClr>
                <a:schemeClr val="tx1"/>
              </a:buClr>
              <a:buSzPct val="100000"/>
            </a:pPr>
            <a:r>
              <a:rPr lang="en-US" dirty="0"/>
              <a:t>Love of God makes eternal life </a:t>
            </a:r>
            <a:r>
              <a:rPr lang="en-US" i="1" dirty="0"/>
              <a:t>“in Christ” </a:t>
            </a:r>
            <a:r>
              <a:rPr lang="en-US" dirty="0"/>
              <a:t>possible. 1 John 4:9; John 3:16; 5:24; 3:36</a:t>
            </a:r>
          </a:p>
        </p:txBody>
      </p:sp>
      <p:sp>
        <p:nvSpPr>
          <p:cNvPr id="2" name="Title 1"/>
          <p:cNvSpPr>
            <a:spLocks noGrp="1"/>
          </p:cNvSpPr>
          <p:nvPr>
            <p:ph type="title"/>
          </p:nvPr>
        </p:nvSpPr>
        <p:spPr>
          <a:xfrm>
            <a:off x="457200" y="488910"/>
            <a:ext cx="8229600" cy="1354217"/>
          </a:xfrm>
          <a:noFill/>
        </p:spPr>
        <p:txBody>
          <a:bodyPr>
            <a:spAutoFit/>
          </a:bodyPr>
          <a:lstStyle/>
          <a:p>
            <a:r>
              <a:rPr lang="en-US" dirty="0">
                <a:solidFill>
                  <a:schemeClr val="tx1"/>
                </a:solidFill>
              </a:rPr>
              <a:t>Jesus Came To Provide Abundant Life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1642"/>
            <a:ext cx="8229600" cy="3500958"/>
          </a:xfrm>
        </p:spPr>
        <p:txBody>
          <a:bodyPr>
            <a:spAutoFit/>
          </a:bodyPr>
          <a:lstStyle/>
          <a:p>
            <a:pPr>
              <a:buClr>
                <a:schemeClr val="tx1"/>
              </a:buClr>
              <a:buSzPct val="100000"/>
            </a:pPr>
            <a:r>
              <a:rPr lang="en-US" dirty="0"/>
              <a:t>Ultimately, the abundant life is “in Christ.”</a:t>
            </a:r>
          </a:p>
          <a:p>
            <a:pPr>
              <a:buClr>
                <a:schemeClr val="tx1"/>
              </a:buClr>
              <a:buSzPct val="100000"/>
            </a:pPr>
            <a:r>
              <a:rPr lang="en-US" dirty="0"/>
              <a:t>To be “in Christ” is to be born anew. John 3:5</a:t>
            </a:r>
          </a:p>
          <a:p>
            <a:pPr marL="109728" indent="0">
              <a:buNone/>
            </a:pPr>
            <a:endParaRPr lang="en-US" dirty="0"/>
          </a:p>
          <a:p>
            <a:pPr>
              <a:buClr>
                <a:schemeClr val="tx1"/>
              </a:buClr>
              <a:buSzPct val="100000"/>
            </a:pPr>
            <a:r>
              <a:rPr lang="en-US" dirty="0"/>
              <a:t>Seed brings forth life. 1 Corinthians 15:36</a:t>
            </a:r>
          </a:p>
          <a:p>
            <a:pPr lvl="1">
              <a:buClr>
                <a:schemeClr val="tx1"/>
              </a:buClr>
            </a:pPr>
            <a:r>
              <a:rPr lang="en-US" sz="2400" dirty="0"/>
              <a:t>Word is the seed of the kingdom. Luke 8:11</a:t>
            </a:r>
          </a:p>
          <a:p>
            <a:pPr lvl="1">
              <a:buClr>
                <a:schemeClr val="tx1"/>
              </a:buClr>
            </a:pPr>
            <a:r>
              <a:rPr lang="en-US" sz="2400" dirty="0"/>
              <a:t>Life and immortality brought through the gospel. </a:t>
            </a:r>
            <a:br>
              <a:rPr lang="en-US" sz="2400" dirty="0"/>
            </a:br>
            <a:r>
              <a:rPr lang="en-US" sz="2400" dirty="0"/>
              <a:t>1 Timothy 1:10</a:t>
            </a:r>
          </a:p>
          <a:p>
            <a:pPr lvl="1">
              <a:buClr>
                <a:schemeClr val="tx1"/>
              </a:buClr>
            </a:pPr>
            <a:r>
              <a:rPr lang="en-US" sz="2400" dirty="0"/>
              <a:t>Raised to walk in newness of life. Romans 6:3-4</a:t>
            </a:r>
          </a:p>
        </p:txBody>
      </p:sp>
      <p:sp>
        <p:nvSpPr>
          <p:cNvPr id="9" name="Title 1">
            <a:extLst>
              <a:ext uri="{FF2B5EF4-FFF2-40B4-BE49-F238E27FC236}">
                <a16:creationId xmlns:a16="http://schemas.microsoft.com/office/drawing/2014/main" id="{30F9804D-4D84-4F3C-BF5D-A0F339CB5948}"/>
              </a:ext>
            </a:extLst>
          </p:cNvPr>
          <p:cNvSpPr>
            <a:spLocks noGrp="1"/>
          </p:cNvSpPr>
          <p:nvPr>
            <p:ph type="title"/>
          </p:nvPr>
        </p:nvSpPr>
        <p:spPr>
          <a:xfrm>
            <a:off x="457200" y="488910"/>
            <a:ext cx="8229600" cy="1354217"/>
          </a:xfrm>
          <a:noFill/>
        </p:spPr>
        <p:txBody>
          <a:bodyPr>
            <a:spAutoFit/>
          </a:bodyPr>
          <a:lstStyle/>
          <a:p>
            <a:r>
              <a:rPr lang="en-US" dirty="0">
                <a:solidFill>
                  <a:schemeClr val="tx1"/>
                </a:solidFill>
              </a:rPr>
              <a:t>Jesus Came To Provide Abundant Life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2877"/>
            <a:ext cx="8229600" cy="3000821"/>
          </a:xfrm>
        </p:spPr>
        <p:txBody>
          <a:bodyPr>
            <a:spAutoFit/>
          </a:bodyPr>
          <a:lstStyle/>
          <a:p>
            <a:r>
              <a:rPr lang="en-US" dirty="0"/>
              <a:t>The abundant life is </a:t>
            </a:r>
            <a:r>
              <a:rPr lang="en-US" i="1" dirty="0"/>
              <a:t>“in Christ.”</a:t>
            </a:r>
            <a:br>
              <a:rPr lang="en-US" dirty="0"/>
            </a:br>
            <a:br>
              <a:rPr lang="en-US" dirty="0"/>
            </a:br>
            <a:r>
              <a:rPr lang="en-US" b="1" dirty="0"/>
              <a:t>1 Timothy 4:8, </a:t>
            </a:r>
            <a:r>
              <a:rPr lang="en-US" i="1" dirty="0"/>
              <a:t>“</a:t>
            </a:r>
            <a:r>
              <a:rPr lang="en-US" b="1" i="1" dirty="0"/>
              <a:t>for bodily exercise is profitable for a little; but godliness is profitable for all things, having promise of the life which now is, and of that which is to come</a:t>
            </a:r>
            <a:r>
              <a:rPr lang="en-US" i="1" dirty="0"/>
              <a:t>.”</a:t>
            </a:r>
          </a:p>
        </p:txBody>
      </p:sp>
      <p:sp>
        <p:nvSpPr>
          <p:cNvPr id="6" name="Title 1">
            <a:extLst>
              <a:ext uri="{FF2B5EF4-FFF2-40B4-BE49-F238E27FC236}">
                <a16:creationId xmlns:a16="http://schemas.microsoft.com/office/drawing/2014/main" id="{04BEA497-3B84-4ECB-8FE5-9C73353D4803}"/>
              </a:ext>
            </a:extLst>
          </p:cNvPr>
          <p:cNvSpPr>
            <a:spLocks noGrp="1"/>
          </p:cNvSpPr>
          <p:nvPr>
            <p:ph type="title"/>
          </p:nvPr>
        </p:nvSpPr>
        <p:spPr>
          <a:xfrm>
            <a:off x="457200" y="488910"/>
            <a:ext cx="8229600" cy="1354217"/>
          </a:xfrm>
          <a:noFill/>
        </p:spPr>
        <p:txBody>
          <a:bodyPr>
            <a:spAutoFit/>
          </a:bodyPr>
          <a:lstStyle/>
          <a:p>
            <a:r>
              <a:rPr lang="en-US" dirty="0">
                <a:solidFill>
                  <a:schemeClr val="tx1"/>
                </a:solidFill>
              </a:rPr>
              <a:t>Jesus Came To Provide Abundant Life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6">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11903</TotalTime>
  <Words>676</Words>
  <Application>Microsoft Office PowerPoint</Application>
  <PresentationFormat>On-screen Show (4:3)</PresentationFormat>
  <Paragraphs>42</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Lucida Sans Unicode</vt:lpstr>
      <vt:lpstr>Verdana</vt:lpstr>
      <vt:lpstr>Wingdings 2</vt:lpstr>
      <vt:lpstr>Wingdings 3</vt:lpstr>
      <vt:lpstr>Theme16</vt:lpstr>
      <vt:lpstr>The World Is Broken</vt:lpstr>
      <vt:lpstr>Sin Has Reached Us All</vt:lpstr>
      <vt:lpstr>The World Is Broken</vt:lpstr>
      <vt:lpstr>What Will NOT Provide Satisfaction </vt:lpstr>
      <vt:lpstr>Things That WILL Provide Satisfaction</vt:lpstr>
      <vt:lpstr>Things That WILL Provide Satisfaction</vt:lpstr>
      <vt:lpstr>Jesus Came To Provide Abundant Life</vt:lpstr>
      <vt:lpstr>Jesus Came To Provide Abundant Life</vt:lpstr>
      <vt:lpstr>Jesus Came To Provide Abundant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Abundant Life</dc:title>
  <dc:creator>Micky Galloway</dc:creator>
  <cp:lastModifiedBy>Richard Lidh</cp:lastModifiedBy>
  <cp:revision>30</cp:revision>
  <cp:lastPrinted>2020-10-04T18:17:09Z</cp:lastPrinted>
  <dcterms:created xsi:type="dcterms:W3CDTF">2009-12-20T13:22:46Z</dcterms:created>
  <dcterms:modified xsi:type="dcterms:W3CDTF">2020-10-04T18:20:31Z</dcterms:modified>
</cp:coreProperties>
</file>